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Wise%20Owl\Answers\VBA%20Merge%20PowerPoint%20Presentations\Eg01%20Recap%20Completed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Wise%20Owl\Answers\VBA%20Merge%20PowerPoint%20Presentations\Eg01%20Recap%20Completed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rgbClr val="F1841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Films2019!$D$2</c:f>
              <c:strCache>
                <c:ptCount val="1"/>
                <c:pt idx="0">
                  <c:v>Run time</c:v>
                </c:pt>
              </c:strCache>
            </c:strRef>
          </c:tx>
          <c:spPr>
            <a:solidFill>
              <a:srgbClr val="F1841F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Films2019!$B$3:$B$12</c:f>
              <c:strCache>
                <c:ptCount val="10"/>
                <c:pt idx="0">
                  <c:v>Avengers: Endgame</c:v>
                </c:pt>
                <c:pt idx="1">
                  <c:v>The Lion King</c:v>
                </c:pt>
                <c:pt idx="2">
                  <c:v>Frozen II</c:v>
                </c:pt>
                <c:pt idx="3">
                  <c:v>Spider-Man: Far From Home</c:v>
                </c:pt>
                <c:pt idx="4">
                  <c:v>Captain Marvel</c:v>
                </c:pt>
                <c:pt idx="5">
                  <c:v>Joker</c:v>
                </c:pt>
                <c:pt idx="6">
                  <c:v>Star Wars: The Rise of Skywalker</c:v>
                </c:pt>
                <c:pt idx="7">
                  <c:v>Toy Story 4</c:v>
                </c:pt>
                <c:pt idx="8">
                  <c:v>Aladdin</c:v>
                </c:pt>
                <c:pt idx="9">
                  <c:v>Jumanji: The Next Level</c:v>
                </c:pt>
              </c:strCache>
            </c:strRef>
          </c:cat>
          <c:val>
            <c:numRef>
              <c:f>Films2019!$D$3:$D$12</c:f>
              <c:numCache>
                <c:formatCode>General</c:formatCode>
                <c:ptCount val="10"/>
                <c:pt idx="0">
                  <c:v>181</c:v>
                </c:pt>
                <c:pt idx="1">
                  <c:v>118</c:v>
                </c:pt>
                <c:pt idx="2">
                  <c:v>103</c:v>
                </c:pt>
                <c:pt idx="3">
                  <c:v>129</c:v>
                </c:pt>
                <c:pt idx="4">
                  <c:v>124</c:v>
                </c:pt>
                <c:pt idx="5">
                  <c:v>122</c:v>
                </c:pt>
                <c:pt idx="6">
                  <c:v>142</c:v>
                </c:pt>
                <c:pt idx="7">
                  <c:v>100</c:v>
                </c:pt>
                <c:pt idx="8">
                  <c:v>128</c:v>
                </c:pt>
                <c:pt idx="9">
                  <c:v>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2A-43D2-8030-A9DB25B45D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606987880"/>
        <c:axId val="606986896"/>
      </c:barChart>
      <c:catAx>
        <c:axId val="606987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6986896"/>
        <c:crosses val="autoZero"/>
        <c:auto val="1"/>
        <c:lblAlgn val="ctr"/>
        <c:lblOffset val="100"/>
        <c:noMultiLvlLbl val="0"/>
      </c:catAx>
      <c:valAx>
        <c:axId val="606986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6987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rgbClr val="F1841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Films2019!$F$2</c:f>
              <c:strCache>
                <c:ptCount val="1"/>
                <c:pt idx="0">
                  <c:v>Worldwide gross</c:v>
                </c:pt>
              </c:strCache>
            </c:strRef>
          </c:tx>
          <c:spPr>
            <a:solidFill>
              <a:srgbClr val="F1841F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Films2019!$B$3:$B$12</c:f>
              <c:strCache>
                <c:ptCount val="10"/>
                <c:pt idx="0">
                  <c:v>Avengers: Endgame</c:v>
                </c:pt>
                <c:pt idx="1">
                  <c:v>The Lion King</c:v>
                </c:pt>
                <c:pt idx="2">
                  <c:v>Frozen II</c:v>
                </c:pt>
                <c:pt idx="3">
                  <c:v>Spider-Man: Far From Home</c:v>
                </c:pt>
                <c:pt idx="4">
                  <c:v>Captain Marvel</c:v>
                </c:pt>
                <c:pt idx="5">
                  <c:v>Joker</c:v>
                </c:pt>
                <c:pt idx="6">
                  <c:v>Star Wars: The Rise of Skywalker</c:v>
                </c:pt>
                <c:pt idx="7">
                  <c:v>Toy Story 4</c:v>
                </c:pt>
                <c:pt idx="8">
                  <c:v>Aladdin</c:v>
                </c:pt>
                <c:pt idx="9">
                  <c:v>Jumanji: The Next Level</c:v>
                </c:pt>
              </c:strCache>
            </c:strRef>
          </c:cat>
          <c:val>
            <c:numRef>
              <c:f>Films2019!$F$3:$F$12</c:f>
              <c:numCache>
                <c:formatCode>_-[$$-409]* #,##0_ ;_-[$$-409]* \-#,##0\ ;_-[$$-409]* "-"??_ ;_-@_ </c:formatCode>
                <c:ptCount val="10"/>
                <c:pt idx="0">
                  <c:v>2797800564</c:v>
                </c:pt>
                <c:pt idx="1">
                  <c:v>1656943394</c:v>
                </c:pt>
                <c:pt idx="2">
                  <c:v>1450026933</c:v>
                </c:pt>
                <c:pt idx="3">
                  <c:v>1131927996</c:v>
                </c:pt>
                <c:pt idx="4">
                  <c:v>1128462972</c:v>
                </c:pt>
                <c:pt idx="5">
                  <c:v>1074251311</c:v>
                </c:pt>
                <c:pt idx="6">
                  <c:v>1074144248</c:v>
                </c:pt>
                <c:pt idx="7">
                  <c:v>1073394593</c:v>
                </c:pt>
                <c:pt idx="8">
                  <c:v>1050693953</c:v>
                </c:pt>
                <c:pt idx="9">
                  <c:v>800059707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11-426B-9A3E-5E9BE60BC0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608696496"/>
        <c:axId val="608699776"/>
      </c:barChart>
      <c:catAx>
        <c:axId val="608696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699776"/>
        <c:crosses val="autoZero"/>
        <c:auto val="1"/>
        <c:lblAlgn val="ctr"/>
        <c:lblOffset val="100"/>
        <c:noMultiLvlLbl val="0"/>
      </c:catAx>
      <c:valAx>
        <c:axId val="608699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\$#,##0,,&quot;m&quot;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696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BC46B-524E-4D3D-B567-3551988C48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A9192C-9D50-4CC5-9E39-4AED83335C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8B7270-27F6-40B8-B5A8-7000365C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B244-3F63-46A2-AEE2-246C6C8378F5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4F8130-253D-495C-A3F1-81F7FDC7E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5FC387-21E5-4CF8-B6FE-7059CBC8B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9476-73E9-4444-B6D9-D503A2BB24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322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37549-2D8A-4A4E-AF44-65000AC09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8A6AE0-76A9-46DF-B8C5-D91299F89C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F3A376-FB5F-449A-A048-CF0361D1A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B244-3F63-46A2-AEE2-246C6C8378F5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EBBD6-1FF9-476D-B807-86C9D4CF0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8539FE-FAA0-473C-B5AA-D263D296F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9476-73E9-4444-B6D9-D503A2BB24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5933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906D0A-DD26-4E1B-BDB7-5CF589DDD1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2C7BFF-1D46-495F-85A6-BD7AE38C0B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2F3E1A-AE02-4867-8BD5-0E0A845AB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B244-3F63-46A2-AEE2-246C6C8378F5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799020-0257-43C1-AB04-021068B4A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0295C3-4A9D-4D31-B7F8-22E5A4266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9476-73E9-4444-B6D9-D503A2BB24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105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1DEAB-EE6C-4955-998D-E5CE62A60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1A2FD-564A-4F55-9351-F6986B9E2D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71E61B-1FBA-411E-8C6A-7DEBE29DF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B244-3F63-46A2-AEE2-246C6C8378F5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84249E-479C-4BBC-9746-069570127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127C0A-988F-43BB-BBC0-56718B75A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9476-73E9-4444-B6D9-D503A2BB24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199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6E414-D931-4C56-A7D5-4844EEDD4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EE430E-68A9-4AE8-AC9F-B95EEEFDE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7EEFEF-8D60-4CB8-8E5D-02BBA2B8C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B244-3F63-46A2-AEE2-246C6C8378F5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06330-92D2-44B3-86CF-CAEEF3E7C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006C8B-FB6D-4E9A-A9D7-EB41605F1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9476-73E9-4444-B6D9-D503A2BB24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7451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FD182-F1B8-4D4A-9850-AF45D2DE9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79CA00-849C-4ED9-BBE3-9DD9896998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C82FF3-EDDC-4475-8937-74D9781F6B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3E49F-7883-4389-8ED7-413B3872B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B244-3F63-46A2-AEE2-246C6C8378F5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AF9C22-7DCA-46A5-A060-63AF50221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81BDBE-8849-4AB0-8B03-44CEA05B6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9476-73E9-4444-B6D9-D503A2BB24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7616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2D966-26A6-41C6-AC3C-D2358B5A6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738E4-C799-46DF-8682-CF7CA53E26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6EA766-FB05-4233-8DF8-48B7A06CA6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7547AC-7114-45A9-AEB7-C9D457093F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E6DF44-966C-46E2-A512-26E8A9A232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144270-C024-46A4-AAF3-D09FA2394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B244-3F63-46A2-AEE2-246C6C8378F5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B3D3C1-A738-4098-83F3-EA4A4511D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925EE2-1EFD-4D0F-BA46-01851E3F9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9476-73E9-4444-B6D9-D503A2BB24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4558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1E08C-26E2-4A24-ACDF-B0D17DE70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9A522D-3438-47F6-B897-6CFC8176A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B244-3F63-46A2-AEE2-246C6C8378F5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0F1EEF-2A4C-4416-852E-E510E50A0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2A3620-1922-48CA-A42B-4C6885B34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9476-73E9-4444-B6D9-D503A2BB24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194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8DCA77-2A86-4404-A010-9548E8420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B244-3F63-46A2-AEE2-246C6C8378F5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2029CB-79EB-48D5-8A71-DFF7B70EC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B5A417-5455-488B-BFA2-E047F2515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9476-73E9-4444-B6D9-D503A2BB24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059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C13F1-481B-4DF5-8307-9292C2D3D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EBEAE-87D0-4BC3-9520-40103D881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B25ECC-2775-4386-AA3A-673811A063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4BD3EB-60D6-488B-B0CC-D994CCE4C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B244-3F63-46A2-AEE2-246C6C8378F5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8AAA0A-5074-486B-9B64-F8B50561B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5702AE-7503-4FBD-B215-A7BD90ED1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9476-73E9-4444-B6D9-D503A2BB24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4368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83053-C30C-487E-B737-60F659F72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B0B840-B809-46D8-AE1C-084F16FE49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722C38-860D-45B8-A333-779FA1465B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E79E9D-2979-471D-BE08-29C70C757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B244-3F63-46A2-AEE2-246C6C8378F5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C5DAD4-2A32-4F8B-9B13-E74B3146F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61B5B-4481-4A29-A4CF-4F0CA00B2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9476-73E9-4444-B6D9-D503A2BB24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4204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BADCCF-5FE9-4CA3-A90D-8B55CD5FE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342F81-9BAB-4957-BBF9-9916B2C165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0D4CF5-9822-4248-B430-6D79D4A424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EB244-3F63-46A2-AEE2-246C6C8378F5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70CF9A-E377-43EC-84CC-7CB95A2589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31FF8C-9104-4FC0-B039-E59D9E3FFC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69476-73E9-4444-B6D9-D503A2BB24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58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F6DF1-9C7E-436B-9CD2-85D1BB0F5A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Films2019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FC17C5-7747-486C-A710-C348123A6B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Wise Owl</a:t>
            </a:r>
          </a:p>
        </p:txBody>
      </p:sp>
    </p:spTree>
    <p:extLst>
      <p:ext uri="{BB962C8B-B14F-4D97-AF65-F5344CB8AC3E}">
        <p14:creationId xmlns:p14="http://schemas.microsoft.com/office/powerpoint/2010/main" val="2950926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607A67-5B67-4638-B1DD-7E98D1753918}"/>
              </a:ext>
            </a:extLst>
          </p:cNvPr>
          <p:cNvGraphicFramePr>
            <a:graphicFrameLocks noGrp="1"/>
          </p:cNvGraphicFramePr>
          <p:nvPr/>
        </p:nvGraphicFramePr>
        <p:xfrm>
          <a:off x="1295400" y="2904014"/>
          <a:ext cx="9601200" cy="2194560"/>
        </p:xfrm>
        <a:graphic>
          <a:graphicData uri="http://schemas.openxmlformats.org/drawingml/2006/table">
            <a:tbl>
              <a:tblPr/>
              <a:tblGrid>
                <a:gridCol w="404986">
                  <a:extLst>
                    <a:ext uri="{9D8B030D-6E8A-4147-A177-3AD203B41FA5}">
                      <a16:colId xmlns:a16="http://schemas.microsoft.com/office/drawing/2014/main" val="3928068411"/>
                    </a:ext>
                  </a:extLst>
                </a:gridCol>
                <a:gridCol w="2859697">
                  <a:extLst>
                    <a:ext uri="{9D8B030D-6E8A-4147-A177-3AD203B41FA5}">
                      <a16:colId xmlns:a16="http://schemas.microsoft.com/office/drawing/2014/main" val="3516520247"/>
                    </a:ext>
                  </a:extLst>
                </a:gridCol>
                <a:gridCol w="854052">
                  <a:extLst>
                    <a:ext uri="{9D8B030D-6E8A-4147-A177-3AD203B41FA5}">
                      <a16:colId xmlns:a16="http://schemas.microsoft.com/office/drawing/2014/main" val="4085785210"/>
                    </a:ext>
                  </a:extLst>
                </a:gridCol>
                <a:gridCol w="633652">
                  <a:extLst>
                    <a:ext uri="{9D8B030D-6E8A-4147-A177-3AD203B41FA5}">
                      <a16:colId xmlns:a16="http://schemas.microsoft.com/office/drawing/2014/main" val="1261572763"/>
                    </a:ext>
                  </a:extLst>
                </a:gridCol>
                <a:gridCol w="1749430">
                  <a:extLst>
                    <a:ext uri="{9D8B030D-6E8A-4147-A177-3AD203B41FA5}">
                      <a16:colId xmlns:a16="http://schemas.microsoft.com/office/drawing/2014/main" val="1292849440"/>
                    </a:ext>
                  </a:extLst>
                </a:gridCol>
                <a:gridCol w="1115778">
                  <a:extLst>
                    <a:ext uri="{9D8B030D-6E8A-4147-A177-3AD203B41FA5}">
                      <a16:colId xmlns:a16="http://schemas.microsoft.com/office/drawing/2014/main" val="1021294155"/>
                    </a:ext>
                  </a:extLst>
                </a:gridCol>
                <a:gridCol w="1253528">
                  <a:extLst>
                    <a:ext uri="{9D8B030D-6E8A-4147-A177-3AD203B41FA5}">
                      <a16:colId xmlns:a16="http://schemas.microsoft.com/office/drawing/2014/main" val="1309741346"/>
                    </a:ext>
                  </a:extLst>
                </a:gridCol>
                <a:gridCol w="730077">
                  <a:extLst>
                    <a:ext uri="{9D8B030D-6E8A-4147-A177-3AD203B41FA5}">
                      <a16:colId xmlns:a16="http://schemas.microsoft.com/office/drawing/2014/main" val="2375072390"/>
                    </a:ext>
                  </a:extLst>
                </a:gridCol>
              </a:tblGrid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2019 Highest Grossing Films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15124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Rank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Release date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Run time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Distributor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Worldwide gross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Oscar nominations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Oscar wins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63934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Avengers: Endgame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26/04/2019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2,797,800,564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37210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 Lion King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19/07/2019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1,656,943,394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23238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Frozen II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22/11/2019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1,450,026,933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5564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Spider-Man: Far From Home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02/07/2019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Sony Pictures / Columbia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1,131,927,996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13805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Captain Marvel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08/03/2019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1,128,462,972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346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Joker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04/10/2019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Warner Bros.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1,074,251,311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63064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 Wars: The Rise of Skywalker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20/12/2019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1,074,144,248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2233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Toy Story 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21/06/2019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1,073,394,593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78636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Aladdin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24/05/2019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1,050,693,953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01603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Jumanji: The Next Level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13/12/2019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Sony Pictures / Columbia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800,059,707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936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2262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/>
        </p:nvGraphicFramePr>
        <p:xfrm>
          <a:off x="3216000" y="2057400"/>
          <a:ext cx="5760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74285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300-000003000000}"/>
              </a:ext>
            </a:extLst>
          </p:cNvPr>
          <p:cNvGraphicFramePr>
            <a:graphicFrameLocks/>
          </p:cNvGraphicFramePr>
          <p:nvPr/>
        </p:nvGraphicFramePr>
        <p:xfrm>
          <a:off x="3216000" y="2057400"/>
          <a:ext cx="5760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298303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Microsoft Office PowerPoint</Application>
  <PresentationFormat>Widescreen</PresentationFormat>
  <Paragraphs>99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Films2019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Films2019</dc:title>
  <dc:creator>Andrew Gould</dc:creator>
  <cp:lastModifiedBy>Andrew Gould</cp:lastModifiedBy>
  <cp:revision>1</cp:revision>
  <dcterms:created xsi:type="dcterms:W3CDTF">2022-02-19T09:50:47Z</dcterms:created>
  <dcterms:modified xsi:type="dcterms:W3CDTF">2022-02-19T09:50:47Z</dcterms:modified>
</cp:coreProperties>
</file>